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715000" cx="9144000"/>
  <p:notesSz cx="6858000" cy="9144000"/>
  <p:embeddedFontLst>
    <p:embeddedFont>
      <p:font typeface="Proxima Nova"/>
      <p:regular r:id="rId20"/>
      <p:bold r:id="rId21"/>
      <p:italic r:id="rId22"/>
      <p:boldItalic r:id="rId23"/>
    </p:embeddedFon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Roboto-regular.fntdata"/><Relationship Id="rId23"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686108" y="685800"/>
            <a:ext cx="54863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686108" y="685800"/>
            <a:ext cx="54863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4" name="Shape 114"/>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6" name="Shape 126"/>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2" name="Shape 13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686108" y="685800"/>
            <a:ext cx="54863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 name="Shape 13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686108" y="685800"/>
            <a:ext cx="54863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 name="Shape 6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 name="Shape 66"/>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 name="Shape 7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8" name="Shape 7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 name="Shape 9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 name="Shape 96"/>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827304"/>
            <a:ext cx="8520599" cy="22806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FFFFFF"/>
              </a:buClr>
              <a:buFont typeface="Proxima Nova"/>
              <a:buNone/>
              <a:defRPr b="1" i="0" sz="4800" u="none" cap="none" strike="noStrike">
                <a:solidFill>
                  <a:srgbClr val="FFFFFF"/>
                </a:solidFill>
                <a:latin typeface="Proxima Nova"/>
                <a:ea typeface="Proxima Nova"/>
                <a:cs typeface="Proxima Nova"/>
                <a:sym typeface="Proxima Nova"/>
              </a:defRPr>
            </a:lvl1pPr>
            <a:lvl2pPr indent="0" lvl="1" algn="ctr">
              <a:spcBef>
                <a:spcPts val="0"/>
              </a:spcBef>
              <a:buClr>
                <a:schemeClr val="dk1"/>
              </a:buClr>
              <a:buFont typeface="Arial"/>
              <a:buNone/>
              <a:defRPr sz="5200">
                <a:solidFill>
                  <a:schemeClr val="dk1"/>
                </a:solidFill>
              </a:defRPr>
            </a:lvl2pPr>
            <a:lvl3pPr indent="0" lvl="2" algn="ctr">
              <a:spcBef>
                <a:spcPts val="0"/>
              </a:spcBef>
              <a:buClr>
                <a:schemeClr val="dk1"/>
              </a:buClr>
              <a:buFont typeface="Arial"/>
              <a:buNone/>
              <a:defRPr sz="5200">
                <a:solidFill>
                  <a:schemeClr val="dk1"/>
                </a:solidFill>
              </a:defRPr>
            </a:lvl3pPr>
            <a:lvl4pPr indent="0" lvl="3" algn="ctr">
              <a:spcBef>
                <a:spcPts val="0"/>
              </a:spcBef>
              <a:buClr>
                <a:schemeClr val="dk1"/>
              </a:buClr>
              <a:buFont typeface="Arial"/>
              <a:buNone/>
              <a:defRPr sz="5200">
                <a:solidFill>
                  <a:schemeClr val="dk1"/>
                </a:solidFill>
              </a:defRPr>
            </a:lvl4pPr>
            <a:lvl5pPr indent="0" lvl="4" algn="ctr">
              <a:spcBef>
                <a:spcPts val="0"/>
              </a:spcBef>
              <a:buClr>
                <a:schemeClr val="dk1"/>
              </a:buClr>
              <a:buFont typeface="Arial"/>
              <a:buNone/>
              <a:defRPr sz="5200">
                <a:solidFill>
                  <a:schemeClr val="dk1"/>
                </a:solidFill>
              </a:defRPr>
            </a:lvl5pPr>
            <a:lvl6pPr indent="0" lvl="5" algn="ctr">
              <a:spcBef>
                <a:spcPts val="0"/>
              </a:spcBef>
              <a:buClr>
                <a:schemeClr val="dk1"/>
              </a:buClr>
              <a:buFont typeface="Arial"/>
              <a:buNone/>
              <a:defRPr sz="5200">
                <a:solidFill>
                  <a:schemeClr val="dk1"/>
                </a:solidFill>
              </a:defRPr>
            </a:lvl6pPr>
            <a:lvl7pPr indent="0" lvl="6" algn="ctr">
              <a:spcBef>
                <a:spcPts val="0"/>
              </a:spcBef>
              <a:buClr>
                <a:schemeClr val="dk1"/>
              </a:buClr>
              <a:buFont typeface="Arial"/>
              <a:buNone/>
              <a:defRPr sz="5200">
                <a:solidFill>
                  <a:schemeClr val="dk1"/>
                </a:solidFill>
              </a:defRPr>
            </a:lvl7pPr>
            <a:lvl8pPr indent="0" lvl="7" algn="ctr">
              <a:spcBef>
                <a:spcPts val="0"/>
              </a:spcBef>
              <a:buClr>
                <a:schemeClr val="dk1"/>
              </a:buClr>
              <a:buFont typeface="Arial"/>
              <a:buNone/>
              <a:defRPr sz="5200">
                <a:solidFill>
                  <a:schemeClr val="dk1"/>
                </a:solidFill>
              </a:defRPr>
            </a:lvl8pPr>
            <a:lvl9pPr indent="0" lvl="8" algn="ctr">
              <a:spcBef>
                <a:spcPts val="0"/>
              </a:spcBef>
              <a:buClr>
                <a:schemeClr val="dk1"/>
              </a:buClr>
              <a:buFont typeface="Arial"/>
              <a:buNone/>
              <a:defRPr sz="5200">
                <a:solidFill>
                  <a:schemeClr val="dk1"/>
                </a:solidFill>
              </a:defRPr>
            </a:lvl9pPr>
          </a:lstStyle>
          <a:p/>
        </p:txBody>
      </p:sp>
      <p:sp>
        <p:nvSpPr>
          <p:cNvPr id="11" name="Shape 11"/>
          <p:cNvSpPr txBox="1"/>
          <p:nvPr>
            <p:ph idx="1" type="subTitle"/>
          </p:nvPr>
        </p:nvSpPr>
        <p:spPr>
          <a:xfrm>
            <a:off x="311700" y="2996626"/>
            <a:ext cx="8520599" cy="88079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FFFF"/>
              </a:buClr>
              <a:buFont typeface="Proxima Nova"/>
              <a:buNone/>
              <a:defRPr b="0" i="0" sz="2400" u="none" cap="none" strike="noStrike">
                <a:solidFill>
                  <a:srgbClr val="FFFFFF"/>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rgbClr val="000000"/>
              </a:buClr>
              <a:buFont typeface="Proxima Nova"/>
              <a:buNone/>
              <a:defRPr b="0" i="0" sz="2800" u="none" cap="none" strike="noStrike">
                <a:solidFill>
                  <a:srgbClr val="000000"/>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rgbClr val="000000"/>
              </a:buClr>
              <a:buFont typeface="Proxima Nova"/>
              <a:buNone/>
              <a:defRPr b="0" i="0" sz="2800" u="none" cap="none" strike="noStrike">
                <a:solidFill>
                  <a:srgbClr val="000000"/>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rgbClr val="000000"/>
              </a:buClr>
              <a:buFont typeface="Proxima Nova"/>
              <a:buNone/>
              <a:defRPr b="0" i="0" sz="2800" u="none" cap="none" strike="noStrike">
                <a:solidFill>
                  <a:srgbClr val="000000"/>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22860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27432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32004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36576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2" name="Shape 12"/>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229026"/>
            <a:ext cx="8520599" cy="2181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F5000"/>
              </a:buClr>
              <a:buFont typeface="Proxima Nova"/>
              <a:buNone/>
              <a:defRPr b="1" i="0" sz="12000" u="none" cap="none" strike="noStrike">
                <a:solidFill>
                  <a:srgbClr val="FF5000"/>
                </a:solidFill>
                <a:latin typeface="Proxima Nova"/>
                <a:ea typeface="Proxima Nova"/>
                <a:cs typeface="Proxima Nova"/>
                <a:sym typeface="Proxima Nova"/>
              </a:defRPr>
            </a:lvl1pPr>
            <a:lvl2pPr indent="0" lvl="1" algn="ctr">
              <a:spcBef>
                <a:spcPts val="0"/>
              </a:spcBef>
              <a:buClr>
                <a:schemeClr val="dk1"/>
              </a:buClr>
              <a:buFont typeface="Arial"/>
              <a:buNone/>
              <a:defRPr sz="12000">
                <a:solidFill>
                  <a:schemeClr val="dk1"/>
                </a:solidFill>
              </a:defRPr>
            </a:lvl2pPr>
            <a:lvl3pPr indent="0" lvl="2" algn="ctr">
              <a:spcBef>
                <a:spcPts val="0"/>
              </a:spcBef>
              <a:buClr>
                <a:schemeClr val="dk1"/>
              </a:buClr>
              <a:buFont typeface="Arial"/>
              <a:buNone/>
              <a:defRPr sz="12000">
                <a:solidFill>
                  <a:schemeClr val="dk1"/>
                </a:solidFill>
              </a:defRPr>
            </a:lvl3pPr>
            <a:lvl4pPr indent="0" lvl="3" algn="ctr">
              <a:spcBef>
                <a:spcPts val="0"/>
              </a:spcBef>
              <a:buClr>
                <a:schemeClr val="dk1"/>
              </a:buClr>
              <a:buFont typeface="Arial"/>
              <a:buNone/>
              <a:defRPr sz="12000">
                <a:solidFill>
                  <a:schemeClr val="dk1"/>
                </a:solidFill>
              </a:defRPr>
            </a:lvl4pPr>
            <a:lvl5pPr indent="0" lvl="4" algn="ctr">
              <a:spcBef>
                <a:spcPts val="0"/>
              </a:spcBef>
              <a:buClr>
                <a:schemeClr val="dk1"/>
              </a:buClr>
              <a:buFont typeface="Arial"/>
              <a:buNone/>
              <a:defRPr sz="12000">
                <a:solidFill>
                  <a:schemeClr val="dk1"/>
                </a:solidFill>
              </a:defRPr>
            </a:lvl5pPr>
            <a:lvl6pPr indent="0" lvl="5" algn="ctr">
              <a:spcBef>
                <a:spcPts val="0"/>
              </a:spcBef>
              <a:buClr>
                <a:schemeClr val="dk1"/>
              </a:buClr>
              <a:buFont typeface="Arial"/>
              <a:buNone/>
              <a:defRPr sz="12000">
                <a:solidFill>
                  <a:schemeClr val="dk1"/>
                </a:solidFill>
              </a:defRPr>
            </a:lvl6pPr>
            <a:lvl7pPr indent="0" lvl="6" algn="ctr">
              <a:spcBef>
                <a:spcPts val="0"/>
              </a:spcBef>
              <a:buClr>
                <a:schemeClr val="dk1"/>
              </a:buClr>
              <a:buFont typeface="Arial"/>
              <a:buNone/>
              <a:defRPr sz="12000">
                <a:solidFill>
                  <a:schemeClr val="dk1"/>
                </a:solidFill>
              </a:defRPr>
            </a:lvl7pPr>
            <a:lvl8pPr indent="0" lvl="7" algn="ctr">
              <a:spcBef>
                <a:spcPts val="0"/>
              </a:spcBef>
              <a:buClr>
                <a:schemeClr val="dk1"/>
              </a:buClr>
              <a:buFont typeface="Arial"/>
              <a:buNone/>
              <a:defRPr sz="12000">
                <a:solidFill>
                  <a:schemeClr val="dk1"/>
                </a:solidFill>
              </a:defRPr>
            </a:lvl8pPr>
            <a:lvl9pPr indent="0" lvl="8" algn="ctr">
              <a:spcBef>
                <a:spcPts val="0"/>
              </a:spcBef>
              <a:buClr>
                <a:schemeClr val="dk1"/>
              </a:buClr>
              <a:buFont typeface="Arial"/>
              <a:buNone/>
              <a:defRPr sz="12000">
                <a:solidFill>
                  <a:schemeClr val="dk1"/>
                </a:solidFill>
              </a:defRPr>
            </a:lvl9pPr>
          </a:lstStyle>
          <a:p/>
        </p:txBody>
      </p:sp>
      <p:sp>
        <p:nvSpPr>
          <p:cNvPr id="46" name="Shape 46"/>
          <p:cNvSpPr txBox="1"/>
          <p:nvPr>
            <p:ph idx="1" type="body"/>
          </p:nvPr>
        </p:nvSpPr>
        <p:spPr>
          <a:xfrm>
            <a:off x="311700" y="3502471"/>
            <a:ext cx="8520599" cy="1445399"/>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rgbClr val="000000"/>
              </a:buClr>
              <a:buFont typeface="Proxima Nova"/>
              <a:buNone/>
              <a:defRPr b="0" i="0" sz="1800" u="none" cap="none" strike="noStrike">
                <a:solidFill>
                  <a:srgbClr val="000000"/>
                </a:solidFill>
                <a:latin typeface="Proxima Nova"/>
                <a:ea typeface="Proxima Nova"/>
                <a:cs typeface="Proxima Nova"/>
                <a:sym typeface="Proxima Nova"/>
              </a:defRPr>
            </a:lvl1pPr>
            <a:lvl2pPr indent="0" lvl="1" marL="457200" marR="0" rtl="0" algn="ctr">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914400" marR="0" rtl="0" algn="ctr">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1371600" marR="0" rtl="0" algn="ctr">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1828800" marR="0" rtl="0" algn="ctr">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7" name="Shape 47"/>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311700" y="494472"/>
            <a:ext cx="8520599" cy="636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5000"/>
              </a:buClr>
              <a:buFont typeface="Proxima Nova"/>
              <a:buNone/>
              <a:defRPr b="1" i="0" sz="28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15" name="Shape 15"/>
          <p:cNvSpPr txBox="1"/>
          <p:nvPr>
            <p:ph idx="1" type="body"/>
          </p:nvPr>
        </p:nvSpPr>
        <p:spPr>
          <a:xfrm>
            <a:off x="311700" y="1280526"/>
            <a:ext cx="8520599" cy="37959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rgbClr val="000000"/>
              </a:buClr>
              <a:buFont typeface="Proxima Nova"/>
              <a:buNone/>
              <a:defRPr b="0" i="0" sz="18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6" name="Shape 16"/>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311700" y="2389833"/>
            <a:ext cx="8520599" cy="9354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FF5000"/>
              </a:buClr>
              <a:buFont typeface="Proxima Nova"/>
              <a:buNone/>
              <a:defRPr b="1" i="0" sz="3600" u="none" cap="none" strike="noStrike">
                <a:solidFill>
                  <a:srgbClr val="FF5000"/>
                </a:solidFill>
                <a:latin typeface="Proxima Nova"/>
                <a:ea typeface="Proxima Nova"/>
                <a:cs typeface="Proxima Nova"/>
                <a:sym typeface="Proxima Nova"/>
              </a:defRPr>
            </a:lvl1pPr>
            <a:lvl2pPr indent="0" lvl="1" algn="ctr">
              <a:spcBef>
                <a:spcPts val="0"/>
              </a:spcBef>
              <a:buClr>
                <a:schemeClr val="dk1"/>
              </a:buClr>
              <a:buFont typeface="Arial"/>
              <a:buNone/>
              <a:defRPr sz="3600">
                <a:solidFill>
                  <a:schemeClr val="dk1"/>
                </a:solidFill>
              </a:defRPr>
            </a:lvl2pPr>
            <a:lvl3pPr indent="0" lvl="2" algn="ctr">
              <a:spcBef>
                <a:spcPts val="0"/>
              </a:spcBef>
              <a:buClr>
                <a:schemeClr val="dk1"/>
              </a:buClr>
              <a:buFont typeface="Arial"/>
              <a:buNone/>
              <a:defRPr sz="3600">
                <a:solidFill>
                  <a:schemeClr val="dk1"/>
                </a:solidFill>
              </a:defRPr>
            </a:lvl3pPr>
            <a:lvl4pPr indent="0" lvl="3" algn="ctr">
              <a:spcBef>
                <a:spcPts val="0"/>
              </a:spcBef>
              <a:buClr>
                <a:schemeClr val="dk1"/>
              </a:buClr>
              <a:buFont typeface="Arial"/>
              <a:buNone/>
              <a:defRPr sz="3600">
                <a:solidFill>
                  <a:schemeClr val="dk1"/>
                </a:solidFill>
              </a:defRPr>
            </a:lvl4pPr>
            <a:lvl5pPr indent="0" lvl="4" algn="ctr">
              <a:spcBef>
                <a:spcPts val="0"/>
              </a:spcBef>
              <a:buClr>
                <a:schemeClr val="dk1"/>
              </a:buClr>
              <a:buFont typeface="Arial"/>
              <a:buNone/>
              <a:defRPr sz="3600">
                <a:solidFill>
                  <a:schemeClr val="dk1"/>
                </a:solidFill>
              </a:defRPr>
            </a:lvl5pPr>
            <a:lvl6pPr indent="0" lvl="5" algn="ctr">
              <a:spcBef>
                <a:spcPts val="0"/>
              </a:spcBef>
              <a:buClr>
                <a:schemeClr val="dk1"/>
              </a:buClr>
              <a:buFont typeface="Arial"/>
              <a:buNone/>
              <a:defRPr sz="3600">
                <a:solidFill>
                  <a:schemeClr val="dk1"/>
                </a:solidFill>
              </a:defRPr>
            </a:lvl6pPr>
            <a:lvl7pPr indent="0" lvl="6" algn="ctr">
              <a:spcBef>
                <a:spcPts val="0"/>
              </a:spcBef>
              <a:buClr>
                <a:schemeClr val="dk1"/>
              </a:buClr>
              <a:buFont typeface="Arial"/>
              <a:buNone/>
              <a:defRPr sz="3600">
                <a:solidFill>
                  <a:schemeClr val="dk1"/>
                </a:solidFill>
              </a:defRPr>
            </a:lvl7pPr>
            <a:lvl8pPr indent="0" lvl="7" algn="ctr">
              <a:spcBef>
                <a:spcPts val="0"/>
              </a:spcBef>
              <a:buClr>
                <a:schemeClr val="dk1"/>
              </a:buClr>
              <a:buFont typeface="Arial"/>
              <a:buNone/>
              <a:defRPr sz="3600">
                <a:solidFill>
                  <a:schemeClr val="dk1"/>
                </a:solidFill>
              </a:defRPr>
            </a:lvl8pPr>
            <a:lvl9pPr indent="0" lvl="8" algn="ctr">
              <a:spcBef>
                <a:spcPts val="0"/>
              </a:spcBef>
              <a:buClr>
                <a:schemeClr val="dk1"/>
              </a:buClr>
              <a:buFont typeface="Arial"/>
              <a:buNone/>
              <a:defRPr sz="3600">
                <a:solidFill>
                  <a:schemeClr val="dk1"/>
                </a:solidFill>
              </a:defRPr>
            </a:lvl9pPr>
          </a:lstStyle>
          <a:p/>
        </p:txBody>
      </p:sp>
      <p:sp>
        <p:nvSpPr>
          <p:cNvPr id="19" name="Shape 19"/>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94472"/>
            <a:ext cx="8520599" cy="636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5000"/>
              </a:buClr>
              <a:buFont typeface="Proxima Nova"/>
              <a:buNone/>
              <a:defRPr b="1" i="0" sz="28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2" name="Shape 22"/>
          <p:cNvSpPr txBox="1"/>
          <p:nvPr>
            <p:ph idx="1" type="body"/>
          </p:nvPr>
        </p:nvSpPr>
        <p:spPr>
          <a:xfrm>
            <a:off x="311700" y="1280526"/>
            <a:ext cx="3999899" cy="37959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9pPr>
          </a:lstStyle>
          <a:p/>
        </p:txBody>
      </p:sp>
      <p:sp>
        <p:nvSpPr>
          <p:cNvPr id="23" name="Shape 23"/>
          <p:cNvSpPr txBox="1"/>
          <p:nvPr>
            <p:ph idx="2" type="body"/>
          </p:nvPr>
        </p:nvSpPr>
        <p:spPr>
          <a:xfrm>
            <a:off x="4832400" y="1280526"/>
            <a:ext cx="3999899" cy="37959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9pPr>
          </a:lstStyle>
          <a:p/>
        </p:txBody>
      </p:sp>
      <p:sp>
        <p:nvSpPr>
          <p:cNvPr id="24" name="Shape 24"/>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94472"/>
            <a:ext cx="8520599" cy="636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5000"/>
              </a:buClr>
              <a:buFont typeface="Proxima Nova"/>
              <a:buNone/>
              <a:defRPr b="1" i="0" sz="28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7" name="Shape 27"/>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617333"/>
            <a:ext cx="2807999" cy="839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FF5000"/>
              </a:buClr>
              <a:buFont typeface="Proxima Nova"/>
              <a:buNone/>
              <a:defRPr b="1" i="0" sz="24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2400">
                <a:solidFill>
                  <a:schemeClr val="dk1"/>
                </a:solidFill>
              </a:defRPr>
            </a:lvl2pPr>
            <a:lvl3pPr indent="0" lvl="2">
              <a:spcBef>
                <a:spcPts val="0"/>
              </a:spcBef>
              <a:buClr>
                <a:schemeClr val="dk1"/>
              </a:buClr>
              <a:buFont typeface="Arial"/>
              <a:buNone/>
              <a:defRPr sz="2400">
                <a:solidFill>
                  <a:schemeClr val="dk1"/>
                </a:solidFill>
              </a:defRPr>
            </a:lvl3pPr>
            <a:lvl4pPr indent="0" lvl="3">
              <a:spcBef>
                <a:spcPts val="0"/>
              </a:spcBef>
              <a:buClr>
                <a:schemeClr val="dk1"/>
              </a:buClr>
              <a:buFont typeface="Arial"/>
              <a:buNone/>
              <a:defRPr sz="2400">
                <a:solidFill>
                  <a:schemeClr val="dk1"/>
                </a:solidFill>
              </a:defRPr>
            </a:lvl4pPr>
            <a:lvl5pPr indent="0" lvl="4">
              <a:spcBef>
                <a:spcPts val="0"/>
              </a:spcBef>
              <a:buClr>
                <a:schemeClr val="dk1"/>
              </a:buClr>
              <a:buFont typeface="Arial"/>
              <a:buNone/>
              <a:defRPr sz="2400">
                <a:solidFill>
                  <a:schemeClr val="dk1"/>
                </a:solidFill>
              </a:defRPr>
            </a:lvl5pPr>
            <a:lvl6pPr indent="0" lvl="5">
              <a:spcBef>
                <a:spcPts val="0"/>
              </a:spcBef>
              <a:buClr>
                <a:schemeClr val="dk1"/>
              </a:buClr>
              <a:buFont typeface="Arial"/>
              <a:buNone/>
              <a:defRPr sz="2400">
                <a:solidFill>
                  <a:schemeClr val="dk1"/>
                </a:solidFill>
              </a:defRPr>
            </a:lvl6pPr>
            <a:lvl7pPr indent="0" lvl="6">
              <a:spcBef>
                <a:spcPts val="0"/>
              </a:spcBef>
              <a:buClr>
                <a:schemeClr val="dk1"/>
              </a:buClr>
              <a:buFont typeface="Arial"/>
              <a:buNone/>
              <a:defRPr sz="2400">
                <a:solidFill>
                  <a:schemeClr val="dk1"/>
                </a:solidFill>
              </a:defRPr>
            </a:lvl7pPr>
            <a:lvl8pPr indent="0" lvl="7">
              <a:spcBef>
                <a:spcPts val="0"/>
              </a:spcBef>
              <a:buClr>
                <a:schemeClr val="dk1"/>
              </a:buClr>
              <a:buFont typeface="Arial"/>
              <a:buNone/>
              <a:defRPr sz="2400">
                <a:solidFill>
                  <a:schemeClr val="dk1"/>
                </a:solidFill>
              </a:defRPr>
            </a:lvl8pPr>
            <a:lvl9pPr indent="0" lvl="8">
              <a:spcBef>
                <a:spcPts val="0"/>
              </a:spcBef>
              <a:buClr>
                <a:schemeClr val="dk1"/>
              </a:buClr>
              <a:buFont typeface="Arial"/>
              <a:buNone/>
              <a:defRPr sz="2400">
                <a:solidFill>
                  <a:schemeClr val="dk1"/>
                </a:solidFill>
              </a:defRPr>
            </a:lvl9pPr>
          </a:lstStyle>
          <a:p/>
        </p:txBody>
      </p:sp>
      <p:sp>
        <p:nvSpPr>
          <p:cNvPr id="30" name="Shape 30"/>
          <p:cNvSpPr txBox="1"/>
          <p:nvPr>
            <p:ph idx="1" type="body"/>
          </p:nvPr>
        </p:nvSpPr>
        <p:spPr>
          <a:xfrm>
            <a:off x="311700" y="1544000"/>
            <a:ext cx="2807999" cy="35328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9pPr>
          </a:lstStyle>
          <a:p/>
        </p:txBody>
      </p:sp>
      <p:sp>
        <p:nvSpPr>
          <p:cNvPr id="31" name="Shape 31"/>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500166"/>
            <a:ext cx="6367800" cy="45453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FF5000"/>
              </a:buClr>
              <a:buFont typeface="Proxima Nova"/>
              <a:buNone/>
              <a:defRPr b="1" i="0" sz="48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4800">
                <a:solidFill>
                  <a:schemeClr val="dk1"/>
                </a:solidFill>
              </a:defRPr>
            </a:lvl2pPr>
            <a:lvl3pPr indent="0" lvl="2">
              <a:spcBef>
                <a:spcPts val="0"/>
              </a:spcBef>
              <a:buClr>
                <a:schemeClr val="dk1"/>
              </a:buClr>
              <a:buFont typeface="Arial"/>
              <a:buNone/>
              <a:defRPr sz="4800">
                <a:solidFill>
                  <a:schemeClr val="dk1"/>
                </a:solidFill>
              </a:defRPr>
            </a:lvl3pPr>
            <a:lvl4pPr indent="0" lvl="3">
              <a:spcBef>
                <a:spcPts val="0"/>
              </a:spcBef>
              <a:buClr>
                <a:schemeClr val="dk1"/>
              </a:buClr>
              <a:buFont typeface="Arial"/>
              <a:buNone/>
              <a:defRPr sz="4800">
                <a:solidFill>
                  <a:schemeClr val="dk1"/>
                </a:solidFill>
              </a:defRPr>
            </a:lvl4pPr>
            <a:lvl5pPr indent="0" lvl="4">
              <a:spcBef>
                <a:spcPts val="0"/>
              </a:spcBef>
              <a:buClr>
                <a:schemeClr val="dk1"/>
              </a:buClr>
              <a:buFont typeface="Arial"/>
              <a:buNone/>
              <a:defRPr sz="4800">
                <a:solidFill>
                  <a:schemeClr val="dk1"/>
                </a:solidFill>
              </a:defRPr>
            </a:lvl5pPr>
            <a:lvl6pPr indent="0" lvl="5">
              <a:spcBef>
                <a:spcPts val="0"/>
              </a:spcBef>
              <a:buClr>
                <a:schemeClr val="dk1"/>
              </a:buClr>
              <a:buFont typeface="Arial"/>
              <a:buNone/>
              <a:defRPr sz="4800">
                <a:solidFill>
                  <a:schemeClr val="dk1"/>
                </a:solidFill>
              </a:defRPr>
            </a:lvl6pPr>
            <a:lvl7pPr indent="0" lvl="6">
              <a:spcBef>
                <a:spcPts val="0"/>
              </a:spcBef>
              <a:buClr>
                <a:schemeClr val="dk1"/>
              </a:buClr>
              <a:buFont typeface="Arial"/>
              <a:buNone/>
              <a:defRPr sz="4800">
                <a:solidFill>
                  <a:schemeClr val="dk1"/>
                </a:solidFill>
              </a:defRPr>
            </a:lvl7pPr>
            <a:lvl8pPr indent="0" lvl="7">
              <a:spcBef>
                <a:spcPts val="0"/>
              </a:spcBef>
              <a:buClr>
                <a:schemeClr val="dk1"/>
              </a:buClr>
              <a:buFont typeface="Arial"/>
              <a:buNone/>
              <a:defRPr sz="4800">
                <a:solidFill>
                  <a:schemeClr val="dk1"/>
                </a:solidFill>
              </a:defRPr>
            </a:lvl8pPr>
            <a:lvl9pPr indent="0" lvl="8">
              <a:spcBef>
                <a:spcPts val="0"/>
              </a:spcBef>
              <a:buClr>
                <a:schemeClr val="dk1"/>
              </a:buClr>
              <a:buFont typeface="Arial"/>
              <a:buNone/>
              <a:defRPr sz="4800">
                <a:solidFill>
                  <a:schemeClr val="dk1"/>
                </a:solidFill>
              </a:defRPr>
            </a:lvl9pPr>
          </a:lstStyle>
          <a:p/>
        </p:txBody>
      </p:sp>
      <p:sp>
        <p:nvSpPr>
          <p:cNvPr id="34" name="Shape 34"/>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37"/>
            <a:ext cx="4572000" cy="57149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370194"/>
            <a:ext cx="4045199" cy="16470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F5000"/>
              </a:buClr>
              <a:buFont typeface="Proxima Nova"/>
              <a:buNone/>
              <a:defRPr b="1" i="0" sz="4200" u="none" cap="none" strike="noStrike">
                <a:solidFill>
                  <a:srgbClr val="FF5000"/>
                </a:solidFill>
                <a:latin typeface="Proxima Nova"/>
                <a:ea typeface="Proxima Nova"/>
                <a:cs typeface="Proxima Nova"/>
                <a:sym typeface="Proxima Nova"/>
              </a:defRPr>
            </a:lvl1pPr>
            <a:lvl2pPr indent="0" lvl="1" algn="ctr">
              <a:spcBef>
                <a:spcPts val="0"/>
              </a:spcBef>
              <a:buClr>
                <a:schemeClr val="dk1"/>
              </a:buClr>
              <a:buFont typeface="Arial"/>
              <a:buNone/>
              <a:defRPr sz="4200">
                <a:solidFill>
                  <a:schemeClr val="dk1"/>
                </a:solidFill>
              </a:defRPr>
            </a:lvl2pPr>
            <a:lvl3pPr indent="0" lvl="2" algn="ctr">
              <a:spcBef>
                <a:spcPts val="0"/>
              </a:spcBef>
              <a:buClr>
                <a:schemeClr val="dk1"/>
              </a:buClr>
              <a:buFont typeface="Arial"/>
              <a:buNone/>
              <a:defRPr sz="4200">
                <a:solidFill>
                  <a:schemeClr val="dk1"/>
                </a:solidFill>
              </a:defRPr>
            </a:lvl3pPr>
            <a:lvl4pPr indent="0" lvl="3" algn="ctr">
              <a:spcBef>
                <a:spcPts val="0"/>
              </a:spcBef>
              <a:buClr>
                <a:schemeClr val="dk1"/>
              </a:buClr>
              <a:buFont typeface="Arial"/>
              <a:buNone/>
              <a:defRPr sz="4200">
                <a:solidFill>
                  <a:schemeClr val="dk1"/>
                </a:solidFill>
              </a:defRPr>
            </a:lvl4pPr>
            <a:lvl5pPr indent="0" lvl="4" algn="ctr">
              <a:spcBef>
                <a:spcPts val="0"/>
              </a:spcBef>
              <a:buClr>
                <a:schemeClr val="dk1"/>
              </a:buClr>
              <a:buFont typeface="Arial"/>
              <a:buNone/>
              <a:defRPr sz="4200">
                <a:solidFill>
                  <a:schemeClr val="dk1"/>
                </a:solidFill>
              </a:defRPr>
            </a:lvl5pPr>
            <a:lvl6pPr indent="0" lvl="5" algn="ctr">
              <a:spcBef>
                <a:spcPts val="0"/>
              </a:spcBef>
              <a:buClr>
                <a:schemeClr val="dk1"/>
              </a:buClr>
              <a:buFont typeface="Arial"/>
              <a:buNone/>
              <a:defRPr sz="4200">
                <a:solidFill>
                  <a:schemeClr val="dk1"/>
                </a:solidFill>
              </a:defRPr>
            </a:lvl6pPr>
            <a:lvl7pPr indent="0" lvl="6" algn="ctr">
              <a:spcBef>
                <a:spcPts val="0"/>
              </a:spcBef>
              <a:buClr>
                <a:schemeClr val="dk1"/>
              </a:buClr>
              <a:buFont typeface="Arial"/>
              <a:buNone/>
              <a:defRPr sz="4200">
                <a:solidFill>
                  <a:schemeClr val="dk1"/>
                </a:solidFill>
              </a:defRPr>
            </a:lvl7pPr>
            <a:lvl8pPr indent="0" lvl="7" algn="ctr">
              <a:spcBef>
                <a:spcPts val="0"/>
              </a:spcBef>
              <a:buClr>
                <a:schemeClr val="dk1"/>
              </a:buClr>
              <a:buFont typeface="Arial"/>
              <a:buNone/>
              <a:defRPr sz="4200">
                <a:solidFill>
                  <a:schemeClr val="dk1"/>
                </a:solidFill>
              </a:defRPr>
            </a:lvl8pPr>
            <a:lvl9pPr indent="0" lvl="8" algn="ctr">
              <a:spcBef>
                <a:spcPts val="0"/>
              </a:spcBef>
              <a:buClr>
                <a:schemeClr val="dk1"/>
              </a:buClr>
              <a:buFont typeface="Arial"/>
              <a:buNone/>
              <a:defRPr sz="4200">
                <a:solidFill>
                  <a:schemeClr val="dk1"/>
                </a:solidFill>
              </a:defRPr>
            </a:lvl9pPr>
          </a:lstStyle>
          <a:p/>
        </p:txBody>
      </p:sp>
      <p:sp>
        <p:nvSpPr>
          <p:cNvPr id="38" name="Shape 38"/>
          <p:cNvSpPr txBox="1"/>
          <p:nvPr>
            <p:ph idx="1" type="subTitle"/>
          </p:nvPr>
        </p:nvSpPr>
        <p:spPr>
          <a:xfrm>
            <a:off x="265500" y="3114526"/>
            <a:ext cx="4045199" cy="1372198"/>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Proxima Nova"/>
              <a:buNone/>
              <a:defRPr b="0" i="0" sz="2100" u="none" cap="none" strike="noStrike">
                <a:solidFill>
                  <a:srgbClr val="000000"/>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rgbClr val="000000"/>
              </a:buClr>
              <a:buFont typeface="Proxima Nova"/>
              <a:buNone/>
              <a:defRPr b="0" i="0" sz="2100" u="none" cap="none" strike="noStrike">
                <a:solidFill>
                  <a:srgbClr val="000000"/>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rgbClr val="000000"/>
              </a:buClr>
              <a:buFont typeface="Proxima Nova"/>
              <a:buNone/>
              <a:defRPr b="0" i="0" sz="2100" u="none" cap="none" strike="noStrike">
                <a:solidFill>
                  <a:srgbClr val="000000"/>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rgbClr val="000000"/>
              </a:buClr>
              <a:buFont typeface="Proxima Nova"/>
              <a:buNone/>
              <a:defRPr b="0" i="0" sz="2100" u="none" cap="none" strike="noStrike">
                <a:solidFill>
                  <a:srgbClr val="000000"/>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rgbClr val="000000"/>
              </a:buClr>
              <a:buFont typeface="Arial"/>
              <a:buNone/>
              <a:defRPr b="0" i="0" sz="2100" u="none" cap="none" strike="noStrike">
                <a:solidFill>
                  <a:srgbClr val="000000"/>
                </a:solidFill>
                <a:latin typeface="Arial"/>
                <a:ea typeface="Arial"/>
                <a:cs typeface="Arial"/>
                <a:sym typeface="Arial"/>
              </a:defRPr>
            </a:lvl5pPr>
            <a:lvl6pPr indent="0" lvl="5" marL="2286000" marR="0" rtl="0" algn="ctr">
              <a:lnSpc>
                <a:spcPct val="100000"/>
              </a:lnSpc>
              <a:spcBef>
                <a:spcPts val="0"/>
              </a:spcBef>
              <a:spcAft>
                <a:spcPts val="0"/>
              </a:spcAft>
              <a:buClr>
                <a:srgbClr val="000000"/>
              </a:buClr>
              <a:buFont typeface="Arial"/>
              <a:buNone/>
              <a:defRPr b="0" i="0" sz="2100" u="none" cap="none" strike="noStrike">
                <a:solidFill>
                  <a:srgbClr val="000000"/>
                </a:solidFill>
                <a:latin typeface="Arial"/>
                <a:ea typeface="Arial"/>
                <a:cs typeface="Arial"/>
                <a:sym typeface="Arial"/>
              </a:defRPr>
            </a:lvl6pPr>
            <a:lvl7pPr indent="0" lvl="6" marL="2743200" marR="0" rtl="0" algn="ctr">
              <a:lnSpc>
                <a:spcPct val="100000"/>
              </a:lnSpc>
              <a:spcBef>
                <a:spcPts val="0"/>
              </a:spcBef>
              <a:spcAft>
                <a:spcPts val="0"/>
              </a:spcAft>
              <a:buClr>
                <a:srgbClr val="000000"/>
              </a:buClr>
              <a:buFont typeface="Arial"/>
              <a:buNone/>
              <a:defRPr b="0" i="0" sz="2100" u="none" cap="none" strike="noStrike">
                <a:solidFill>
                  <a:srgbClr val="000000"/>
                </a:solidFill>
                <a:latin typeface="Arial"/>
                <a:ea typeface="Arial"/>
                <a:cs typeface="Arial"/>
                <a:sym typeface="Arial"/>
              </a:defRPr>
            </a:lvl7pPr>
            <a:lvl8pPr indent="0" lvl="7" marL="3200400" marR="0" rtl="0" algn="ctr">
              <a:lnSpc>
                <a:spcPct val="100000"/>
              </a:lnSpc>
              <a:spcBef>
                <a:spcPts val="0"/>
              </a:spcBef>
              <a:spcAft>
                <a:spcPts val="0"/>
              </a:spcAft>
              <a:buClr>
                <a:srgbClr val="000000"/>
              </a:buClr>
              <a:buFont typeface="Arial"/>
              <a:buNone/>
              <a:defRPr b="0" i="0" sz="2100" u="none" cap="none" strike="noStrike">
                <a:solidFill>
                  <a:srgbClr val="000000"/>
                </a:solidFill>
                <a:latin typeface="Arial"/>
                <a:ea typeface="Arial"/>
                <a:cs typeface="Arial"/>
                <a:sym typeface="Arial"/>
              </a:defRPr>
            </a:lvl8pPr>
            <a:lvl9pPr indent="0" lvl="8" marL="3657600" marR="0" rtl="0" algn="ctr">
              <a:lnSpc>
                <a:spcPct val="100000"/>
              </a:lnSpc>
              <a:spcBef>
                <a:spcPts val="0"/>
              </a:spcBef>
              <a:spcAft>
                <a:spcPts val="0"/>
              </a:spcAft>
              <a:buClr>
                <a:srgbClr val="000000"/>
              </a:buClr>
              <a:buFont typeface="Arial"/>
              <a:buNone/>
              <a:defRPr b="0" i="0" sz="2100" u="none" cap="none" strike="noStrike">
                <a:solidFill>
                  <a:srgbClr val="000000"/>
                </a:solidFill>
                <a:latin typeface="Arial"/>
                <a:ea typeface="Arial"/>
                <a:cs typeface="Arial"/>
                <a:sym typeface="Arial"/>
              </a:defRPr>
            </a:lvl9pPr>
          </a:lstStyle>
          <a:p/>
        </p:txBody>
      </p:sp>
      <p:sp>
        <p:nvSpPr>
          <p:cNvPr id="39" name="Shape 39"/>
          <p:cNvSpPr txBox="1"/>
          <p:nvPr>
            <p:ph idx="2" type="body"/>
          </p:nvPr>
        </p:nvSpPr>
        <p:spPr>
          <a:xfrm>
            <a:off x="4939500" y="804527"/>
            <a:ext cx="3837000" cy="4105800"/>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rgbClr val="000000"/>
              </a:buClr>
              <a:buFont typeface="Proxima Nova"/>
              <a:buNone/>
              <a:defRPr b="0" i="0" sz="18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0" name="Shape 40"/>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700637"/>
            <a:ext cx="5998800" cy="6722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Proxima Nova"/>
              <a:buNone/>
              <a:defRPr b="0" i="0" sz="18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3" name="Shape 43"/>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94472"/>
            <a:ext cx="8520599" cy="636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5000"/>
              </a:buClr>
              <a:buFont typeface="Proxima Nova"/>
              <a:buNone/>
              <a:defRPr b="1" i="0" sz="28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7" name="Shape 7"/>
          <p:cNvSpPr txBox="1"/>
          <p:nvPr>
            <p:ph idx="1" type="body"/>
          </p:nvPr>
        </p:nvSpPr>
        <p:spPr>
          <a:xfrm>
            <a:off x="311700" y="1280526"/>
            <a:ext cx="8520599" cy="37959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rgbClr val="000000"/>
              </a:buClr>
              <a:buFont typeface="Proxima Nova"/>
              <a:buNone/>
              <a:defRPr b="0" i="0" sz="18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4.png"/><Relationship Id="rId4" Type="http://schemas.openxmlformats.org/officeDocument/2006/relationships/image" Target="../media/image01.png"/><Relationship Id="rId5" Type="http://schemas.openxmlformats.org/officeDocument/2006/relationships/hyperlink" Target="http://www.qwinix.io" TargetMode="External"/><Relationship Id="rId6" Type="http://schemas.openxmlformats.org/officeDocument/2006/relationships/image" Target="../media/image02.png"/><Relationship Id="rId7" Type="http://schemas.openxmlformats.org/officeDocument/2006/relationships/image" Target="../media/image03.png"/><Relationship Id="rId8" Type="http://schemas.openxmlformats.org/officeDocument/2006/relationships/image" Target="../media/image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0" y="232822"/>
            <a:ext cx="8520599" cy="28752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FFFFFF"/>
              </a:buClr>
              <a:buSzPct val="25000"/>
              <a:buFont typeface="Proxima Nova"/>
              <a:buNone/>
            </a:pPr>
            <a:r>
              <a:rPr lang="en"/>
              <a:t>Introduction to OO</a:t>
            </a:r>
          </a:p>
        </p:txBody>
      </p:sp>
      <p:sp>
        <p:nvSpPr>
          <p:cNvPr id="55" name="Shape 55"/>
          <p:cNvSpPr txBox="1"/>
          <p:nvPr>
            <p:ph idx="1" type="subTitle"/>
          </p:nvPr>
        </p:nvSpPr>
        <p:spPr>
          <a:xfrm>
            <a:off x="311700" y="2996625"/>
            <a:ext cx="8520599" cy="880799"/>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
              <a:t>The way ruby is made!!!!</a:t>
            </a:r>
          </a:p>
        </p:txBody>
      </p:sp>
      <p:sp>
        <p:nvSpPr>
          <p:cNvPr id="56" name="Shape 56"/>
          <p:cNvSpPr txBox="1"/>
          <p:nvPr>
            <p:ph idx="1" type="subTitle"/>
          </p:nvPr>
        </p:nvSpPr>
        <p:spPr>
          <a:xfrm>
            <a:off x="311700" y="4179875"/>
            <a:ext cx="4203899" cy="1186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Proxima Nova"/>
              <a:buNone/>
            </a:pPr>
            <a:r>
              <a:t/>
            </a:r>
            <a:endParaRPr/>
          </a:p>
          <a:p>
            <a:pPr indent="0" lvl="0" marL="0" marR="0" rtl="0" algn="l">
              <a:lnSpc>
                <a:spcPct val="100000"/>
              </a:lnSpc>
              <a:spcBef>
                <a:spcPts val="0"/>
              </a:spcBef>
              <a:spcAft>
                <a:spcPts val="0"/>
              </a:spcAft>
              <a:buClr>
                <a:srgbClr val="FFFFFF"/>
              </a:buClr>
              <a:buSzPct val="25000"/>
              <a:buFont typeface="Proxima Nova"/>
              <a:buNone/>
            </a:pPr>
            <a:r>
              <a:t/>
            </a:r>
            <a:endParaRPr b="0" i="0" sz="1800" u="none" cap="none" strike="noStrike">
              <a:solidFill>
                <a:srgbClr val="FFFFFF"/>
              </a:solidFill>
              <a:latin typeface="Proxima Nova"/>
              <a:ea typeface="Proxima Nova"/>
              <a:cs typeface="Proxima Nova"/>
              <a:sym typeface="Proxima Nova"/>
            </a:endParaRPr>
          </a:p>
        </p:txBody>
      </p:sp>
      <p:sp>
        <p:nvSpPr>
          <p:cNvPr id="57" name="Shape 57"/>
          <p:cNvSpPr txBox="1"/>
          <p:nvPr>
            <p:ph idx="1" type="subTitle"/>
          </p:nvPr>
        </p:nvSpPr>
        <p:spPr>
          <a:xfrm>
            <a:off x="4940100" y="4014425"/>
            <a:ext cx="4203900" cy="1186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Proxima Nova"/>
              <a:buNone/>
            </a:pPr>
            <a:r>
              <a:rPr lang="en" sz="1800">
                <a:solidFill>
                  <a:schemeClr val="lt1"/>
                </a:solidFill>
              </a:rPr>
              <a:t>Anup Kumar K</a:t>
            </a:r>
          </a:p>
          <a:p>
            <a:pPr indent="0" lvl="0" marL="0" marR="0" rtl="0" algn="l">
              <a:lnSpc>
                <a:spcPct val="100000"/>
              </a:lnSpc>
              <a:spcBef>
                <a:spcPts val="0"/>
              </a:spcBef>
              <a:spcAft>
                <a:spcPts val="0"/>
              </a:spcAft>
              <a:buClr>
                <a:srgbClr val="FFFFFF"/>
              </a:buClr>
              <a:buSzPct val="25000"/>
              <a:buFont typeface="Proxima Nova"/>
              <a:buNone/>
            </a:pPr>
            <a:r>
              <a:rPr lang="en" sz="1800">
                <a:solidFill>
                  <a:schemeClr val="lt1"/>
                </a:solidFill>
              </a:rPr>
              <a:t>ROR Developer</a:t>
            </a:r>
          </a:p>
          <a:p>
            <a:pPr indent="0" lvl="0" marL="0" marR="0" rtl="0" algn="l">
              <a:lnSpc>
                <a:spcPct val="100000"/>
              </a:lnSpc>
              <a:spcBef>
                <a:spcPts val="0"/>
              </a:spcBef>
              <a:spcAft>
                <a:spcPts val="0"/>
              </a:spcAft>
              <a:buClr>
                <a:schemeClr val="dk1"/>
              </a:buClr>
              <a:buSzPct val="25000"/>
              <a:buFont typeface="Arial"/>
              <a:buNone/>
            </a:pPr>
            <a:r>
              <a:rPr lang="en" sz="1800">
                <a:solidFill>
                  <a:schemeClr val="lt1"/>
                </a:solidFill>
              </a:rPr>
              <a:t>akannur</a:t>
            </a:r>
            <a:r>
              <a:rPr b="0" i="0" lang="en" sz="1800" u="none" cap="none" strike="noStrike">
                <a:solidFill>
                  <a:schemeClr val="lt1"/>
                </a:solidFill>
                <a:latin typeface="Proxima Nova"/>
                <a:ea typeface="Proxima Nova"/>
                <a:cs typeface="Proxima Nova"/>
                <a:sym typeface="Proxima Nova"/>
              </a:rPr>
              <a:t>@qwinix.io</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09" name="Shape 109"/>
        <p:cNvGrpSpPr/>
        <p:nvPr/>
      </p:nvGrpSpPr>
      <p:grpSpPr>
        <a:xfrm>
          <a:off x="0" y="0"/>
          <a:ext cx="0" cy="0"/>
          <a:chOff x="0" y="0"/>
          <a:chExt cx="0" cy="0"/>
        </a:xfrm>
      </p:grpSpPr>
      <p:sp>
        <p:nvSpPr>
          <p:cNvPr id="110" name="Shape 110"/>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Objects</a:t>
            </a:r>
          </a:p>
        </p:txBody>
      </p:sp>
      <p:sp>
        <p:nvSpPr>
          <p:cNvPr id="111" name="Shape 111"/>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lang="en" sz="2400">
                <a:solidFill>
                  <a:srgbClr val="333333"/>
                </a:solidFill>
                <a:highlight>
                  <a:srgbClr val="F7F7F7"/>
                </a:highlight>
                <a:latin typeface="Times New Roman"/>
                <a:ea typeface="Times New Roman"/>
                <a:cs typeface="Times New Roman"/>
                <a:sym typeface="Times New Roman"/>
              </a:rPr>
              <a:t>Throughout the Ruby community you'll often hear the phrase, "In Ruby, everything is an object!".But it's true; everything in Ruby is an object. Objects are created from classes. Think of classes as molds and objects as the things you produce out of those molds. Individual objects will contain different information from other objects, yet they are instances of the same class.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15" name="Shape 115"/>
        <p:cNvGrpSpPr/>
        <p:nvPr/>
      </p:nvGrpSpPr>
      <p:grpSpPr>
        <a:xfrm>
          <a:off x="0" y="0"/>
          <a:ext cx="0" cy="0"/>
          <a:chOff x="0" y="0"/>
          <a:chExt cx="0" cy="0"/>
        </a:xfrm>
      </p:grpSpPr>
      <p:sp>
        <p:nvSpPr>
          <p:cNvPr id="116" name="Shape 116"/>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Modules</a:t>
            </a:r>
          </a:p>
        </p:txBody>
      </p:sp>
      <p:sp>
        <p:nvSpPr>
          <p:cNvPr id="117" name="Shape 117"/>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lang="en" sz="2400">
                <a:solidFill>
                  <a:srgbClr val="333333"/>
                </a:solidFill>
                <a:highlight>
                  <a:srgbClr val="F7F7F7"/>
                </a:highlight>
                <a:latin typeface="Times New Roman"/>
                <a:ea typeface="Times New Roman"/>
                <a:cs typeface="Times New Roman"/>
                <a:sym typeface="Times New Roman"/>
              </a:rPr>
              <a:t>As we mentioned earlier, modules are another way to achieve polymorphism in Ruby. A </a:t>
            </a:r>
            <a:r>
              <a:rPr b="1" lang="en" sz="2400">
                <a:solidFill>
                  <a:srgbClr val="333333"/>
                </a:solidFill>
                <a:highlight>
                  <a:srgbClr val="F7F7F7"/>
                </a:highlight>
                <a:latin typeface="Times New Roman"/>
                <a:ea typeface="Times New Roman"/>
                <a:cs typeface="Times New Roman"/>
                <a:sym typeface="Times New Roman"/>
              </a:rPr>
              <a:t>module</a:t>
            </a:r>
            <a:r>
              <a:rPr lang="en" sz="2400">
                <a:solidFill>
                  <a:srgbClr val="333333"/>
                </a:solidFill>
                <a:highlight>
                  <a:srgbClr val="F7F7F7"/>
                </a:highlight>
                <a:latin typeface="Times New Roman"/>
                <a:ea typeface="Times New Roman"/>
                <a:cs typeface="Times New Roman"/>
                <a:sym typeface="Times New Roman"/>
              </a:rPr>
              <a:t> is a collection of behaviors that is useable in other classes via</a:t>
            </a:r>
            <a:r>
              <a:rPr b="1" lang="en" sz="2400">
                <a:solidFill>
                  <a:srgbClr val="333333"/>
                </a:solidFill>
                <a:highlight>
                  <a:srgbClr val="F7F7F7"/>
                </a:highlight>
                <a:latin typeface="Times New Roman"/>
                <a:ea typeface="Times New Roman"/>
                <a:cs typeface="Times New Roman"/>
                <a:sym typeface="Times New Roman"/>
              </a:rPr>
              <a:t>mixins</a:t>
            </a:r>
            <a:r>
              <a:rPr lang="en" sz="2400">
                <a:solidFill>
                  <a:srgbClr val="333333"/>
                </a:solidFill>
                <a:highlight>
                  <a:srgbClr val="F7F7F7"/>
                </a:highlight>
                <a:latin typeface="Times New Roman"/>
                <a:ea typeface="Times New Roman"/>
                <a:cs typeface="Times New Roman"/>
                <a:sym typeface="Times New Roman"/>
              </a:rPr>
              <a:t>. A module is "mixed in" to a class using the </a:t>
            </a:r>
            <a:r>
              <a:rPr lang="en" sz="2400">
                <a:solidFill>
                  <a:srgbClr val="333333"/>
                </a:solidFill>
                <a:latin typeface="Times New Roman"/>
                <a:ea typeface="Times New Roman"/>
                <a:cs typeface="Times New Roman"/>
                <a:sym typeface="Times New Roman"/>
              </a:rPr>
              <a:t>include</a:t>
            </a:r>
            <a:r>
              <a:rPr lang="en" sz="2400">
                <a:solidFill>
                  <a:srgbClr val="333333"/>
                </a:solidFill>
                <a:highlight>
                  <a:srgbClr val="F7F7F7"/>
                </a:highlight>
                <a:latin typeface="Times New Roman"/>
                <a:ea typeface="Times New Roman"/>
                <a:cs typeface="Times New Roman"/>
                <a:sym typeface="Times New Roman"/>
              </a:rPr>
              <a:t> reserved word.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21" name="Shape 121"/>
        <p:cNvGrpSpPr/>
        <p:nvPr/>
      </p:nvGrpSpPr>
      <p:grpSpPr>
        <a:xfrm>
          <a:off x="0" y="0"/>
          <a:ext cx="0" cy="0"/>
          <a:chOff x="0" y="0"/>
          <a:chExt cx="0" cy="0"/>
        </a:xfrm>
      </p:grpSpPr>
      <p:sp>
        <p:nvSpPr>
          <p:cNvPr id="122" name="Shape 122"/>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Methods</a:t>
            </a:r>
          </a:p>
        </p:txBody>
      </p:sp>
      <p:sp>
        <p:nvSpPr>
          <p:cNvPr id="123" name="Shape 123"/>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lang="en" sz="2400">
                <a:solidFill>
                  <a:srgbClr val="333333"/>
                </a:solidFill>
                <a:highlight>
                  <a:srgbClr val="F7F7F7"/>
                </a:highlight>
                <a:latin typeface="Times New Roman"/>
                <a:ea typeface="Times New Roman"/>
                <a:cs typeface="Times New Roman"/>
                <a:sym typeface="Times New Roman"/>
              </a:rPr>
              <a:t>When you call a method, how does Ruby know where to look for that method? Ruby has a distinct lookup path that it follows each time a method is called. Let's use our program from above to see what the method lookup path is for our</a:t>
            </a:r>
            <a:r>
              <a:rPr lang="en" sz="2400">
                <a:solidFill>
                  <a:srgbClr val="333333"/>
                </a:solidFill>
                <a:latin typeface="Times New Roman"/>
                <a:ea typeface="Times New Roman"/>
                <a:cs typeface="Times New Roman"/>
                <a:sym typeface="Times New Roman"/>
              </a:rPr>
              <a:t>GoodDog</a:t>
            </a:r>
            <a:r>
              <a:rPr lang="en" sz="2400">
                <a:solidFill>
                  <a:srgbClr val="333333"/>
                </a:solidFill>
                <a:highlight>
                  <a:srgbClr val="F7F7F7"/>
                </a:highlight>
                <a:latin typeface="Times New Roman"/>
                <a:ea typeface="Times New Roman"/>
                <a:cs typeface="Times New Roman"/>
                <a:sym typeface="Times New Roman"/>
              </a:rPr>
              <a:t> class. We can use the </a:t>
            </a:r>
            <a:r>
              <a:rPr lang="en" sz="2400">
                <a:solidFill>
                  <a:srgbClr val="333333"/>
                </a:solidFill>
                <a:latin typeface="Times New Roman"/>
                <a:ea typeface="Times New Roman"/>
                <a:cs typeface="Times New Roman"/>
                <a:sym typeface="Times New Roman"/>
              </a:rPr>
              <a:t>ancestors</a:t>
            </a:r>
            <a:r>
              <a:rPr lang="en" sz="2400">
                <a:solidFill>
                  <a:srgbClr val="333333"/>
                </a:solidFill>
                <a:highlight>
                  <a:srgbClr val="F7F7F7"/>
                </a:highlight>
                <a:latin typeface="Times New Roman"/>
                <a:ea typeface="Times New Roman"/>
                <a:cs typeface="Times New Roman"/>
                <a:sym typeface="Times New Roman"/>
              </a:rPr>
              <a:t> method on any class to find out the method lookup chain.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27" name="Shape 127"/>
        <p:cNvGrpSpPr/>
        <p:nvPr/>
      </p:nvGrpSpPr>
      <p:grpSpPr>
        <a:xfrm>
          <a:off x="0" y="0"/>
          <a:ext cx="0" cy="0"/>
          <a:chOff x="0" y="0"/>
          <a:chExt cx="0" cy="0"/>
        </a:xfrm>
      </p:grpSpPr>
      <p:sp>
        <p:nvSpPr>
          <p:cNvPr id="128" name="Shape 128"/>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Examples</a:t>
            </a:r>
          </a:p>
        </p:txBody>
      </p:sp>
      <p:sp>
        <p:nvSpPr>
          <p:cNvPr id="129" name="Shape 129"/>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lang="en" sz="2400">
                <a:latin typeface="Times New Roman"/>
                <a:ea typeface="Times New Roman"/>
                <a:cs typeface="Times New Roman"/>
                <a:sym typeface="Times New Roman"/>
              </a:rPr>
              <a:t>Let's work on few examples which covers all the concepts which we learned today.</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33" name="Shape 133"/>
        <p:cNvGrpSpPr/>
        <p:nvPr/>
      </p:nvGrpSpPr>
      <p:grpSpPr>
        <a:xfrm>
          <a:off x="0" y="0"/>
          <a:ext cx="0" cy="0"/>
          <a:chOff x="0" y="0"/>
          <a:chExt cx="0" cy="0"/>
        </a:xfrm>
      </p:grpSpPr>
      <p:sp>
        <p:nvSpPr>
          <p:cNvPr id="134" name="Shape 134"/>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b="1" i="0" lang="en" sz="2800" u="none" cap="none" strike="noStrike">
                <a:solidFill>
                  <a:srgbClr val="FF5000"/>
                </a:solidFill>
                <a:latin typeface="Proxima Nova"/>
                <a:ea typeface="Proxima Nova"/>
                <a:cs typeface="Proxima Nova"/>
                <a:sym typeface="Proxima Nova"/>
              </a:rPr>
              <a:t>Content Slide</a:t>
            </a:r>
          </a:p>
        </p:txBody>
      </p:sp>
      <p:sp>
        <p:nvSpPr>
          <p:cNvPr id="135" name="Shape 135"/>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t/>
            </a:r>
            <a:endParaRPr b="0" i="0" sz="18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39" name="Shape 139"/>
        <p:cNvGrpSpPr/>
        <p:nvPr/>
      </p:nvGrpSpPr>
      <p:grpSpPr>
        <a:xfrm>
          <a:off x="0" y="0"/>
          <a:ext cx="0" cy="0"/>
          <a:chOff x="0" y="0"/>
          <a:chExt cx="0" cy="0"/>
        </a:xfrm>
      </p:grpSpPr>
      <p:sp>
        <p:nvSpPr>
          <p:cNvPr id="140" name="Shape 140"/>
          <p:cNvSpPr txBox="1"/>
          <p:nvPr>
            <p:ph type="title"/>
          </p:nvPr>
        </p:nvSpPr>
        <p:spPr>
          <a:xfrm>
            <a:off x="248075" y="367172"/>
            <a:ext cx="8520600" cy="6363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5000"/>
              </a:buClr>
              <a:buSzPct val="25000"/>
              <a:buFont typeface="Proxima Nova"/>
              <a:buNone/>
            </a:pPr>
            <a:r>
              <a:rPr b="1" i="0" lang="en" sz="2800" u="none" cap="none" strike="noStrike">
                <a:solidFill>
                  <a:srgbClr val="FFFFFF"/>
                </a:solidFill>
                <a:latin typeface="Proxima Nova"/>
                <a:ea typeface="Proxima Nova"/>
                <a:cs typeface="Proxima Nova"/>
                <a:sym typeface="Proxima Nova"/>
              </a:rPr>
              <a:t>T H A N K  Y O U</a:t>
            </a:r>
          </a:p>
        </p:txBody>
      </p:sp>
      <p:pic>
        <p:nvPicPr>
          <p:cNvPr id="141" name="Shape 141"/>
          <p:cNvPicPr preferRelativeResize="0"/>
          <p:nvPr/>
        </p:nvPicPr>
        <p:blipFill rotWithShape="1">
          <a:blip r:embed="rId4">
            <a:alphaModFix/>
          </a:blip>
          <a:srcRect b="0" l="0" r="0" t="0"/>
          <a:stretch/>
        </p:blipFill>
        <p:spPr>
          <a:xfrm>
            <a:off x="2282871" y="1003475"/>
            <a:ext cx="3967200" cy="1322400"/>
          </a:xfrm>
          <a:prstGeom prst="rect">
            <a:avLst/>
          </a:prstGeom>
          <a:noFill/>
          <a:ln>
            <a:noFill/>
          </a:ln>
        </p:spPr>
      </p:pic>
      <p:sp>
        <p:nvSpPr>
          <p:cNvPr id="142" name="Shape 142"/>
          <p:cNvSpPr txBox="1"/>
          <p:nvPr/>
        </p:nvSpPr>
        <p:spPr>
          <a:xfrm>
            <a:off x="311700" y="2170975"/>
            <a:ext cx="8520600" cy="2273100"/>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rgbClr val="EEEEEE"/>
              </a:buClr>
              <a:buSzPct val="25000"/>
              <a:buFont typeface="Roboto"/>
              <a:buNone/>
            </a:pPr>
            <a:r>
              <a:rPr lang="en" sz="1800">
                <a:solidFill>
                  <a:srgbClr val="EEEEEE"/>
                </a:solidFill>
                <a:latin typeface="Roboto"/>
                <a:ea typeface="Roboto"/>
                <a:cs typeface="Roboto"/>
                <a:sym typeface="Roboto"/>
              </a:rPr>
              <a:t>Mysore</a:t>
            </a:r>
            <a:r>
              <a:rPr b="0" i="0" lang="en" sz="1800" u="none" cap="none" strike="noStrike">
                <a:solidFill>
                  <a:srgbClr val="EEEEEE"/>
                </a:solidFill>
                <a:latin typeface="Roboto"/>
                <a:ea typeface="Roboto"/>
                <a:cs typeface="Roboto"/>
                <a:sym typeface="Roboto"/>
              </a:rPr>
              <a:t>  I  </a:t>
            </a:r>
            <a:r>
              <a:rPr lang="en" sz="1800">
                <a:solidFill>
                  <a:srgbClr val="EEEEEE"/>
                </a:solidFill>
                <a:latin typeface="Roboto"/>
                <a:ea typeface="Roboto"/>
                <a:cs typeface="Roboto"/>
                <a:sym typeface="Roboto"/>
              </a:rPr>
              <a:t>India</a:t>
            </a:r>
            <a:br>
              <a:rPr b="0" i="0" lang="en" sz="1800" u="none" cap="none" strike="noStrike">
                <a:solidFill>
                  <a:srgbClr val="EEEEEE"/>
                </a:solidFill>
                <a:latin typeface="Roboto"/>
                <a:ea typeface="Roboto"/>
                <a:cs typeface="Roboto"/>
                <a:sym typeface="Roboto"/>
              </a:rPr>
            </a:br>
            <a:r>
              <a:rPr lang="en" sz="1800">
                <a:solidFill>
                  <a:srgbClr val="EEEEEE"/>
                </a:solidFill>
                <a:latin typeface="Roboto"/>
                <a:ea typeface="Roboto"/>
                <a:cs typeface="Roboto"/>
                <a:sym typeface="Roboto"/>
              </a:rPr>
              <a:t>Qwinix Technologies, Special Plot No 5, Horizon,</a:t>
            </a:r>
          </a:p>
          <a:p>
            <a:pPr indent="0" lvl="0" marL="0" marR="0" rtl="0" algn="ctr">
              <a:lnSpc>
                <a:spcPct val="115000"/>
              </a:lnSpc>
              <a:spcBef>
                <a:spcPts val="0"/>
              </a:spcBef>
              <a:spcAft>
                <a:spcPts val="0"/>
              </a:spcAft>
              <a:buClr>
                <a:srgbClr val="EEEEEE"/>
              </a:buClr>
              <a:buSzPct val="25000"/>
              <a:buFont typeface="Roboto"/>
              <a:buNone/>
            </a:pPr>
            <a:r>
              <a:rPr lang="en" sz="1800">
                <a:solidFill>
                  <a:srgbClr val="EEEEEE"/>
                </a:solidFill>
                <a:latin typeface="Roboto"/>
                <a:ea typeface="Roboto"/>
                <a:cs typeface="Roboto"/>
                <a:sym typeface="Roboto"/>
              </a:rPr>
              <a:t>Hiema Convention Center Road,</a:t>
            </a:r>
          </a:p>
          <a:p>
            <a:pPr indent="0" lvl="0" marL="0" marR="0" rtl="0" algn="ctr">
              <a:lnSpc>
                <a:spcPct val="115000"/>
              </a:lnSpc>
              <a:spcBef>
                <a:spcPts val="0"/>
              </a:spcBef>
              <a:spcAft>
                <a:spcPts val="0"/>
              </a:spcAft>
              <a:buClr>
                <a:srgbClr val="EEEEEE"/>
              </a:buClr>
              <a:buSzPct val="25000"/>
              <a:buFont typeface="Roboto"/>
              <a:buNone/>
            </a:pPr>
            <a:r>
              <a:rPr lang="en" sz="1800">
                <a:solidFill>
                  <a:srgbClr val="EEEEEE"/>
                </a:solidFill>
                <a:latin typeface="Roboto"/>
                <a:ea typeface="Roboto"/>
                <a:cs typeface="Roboto"/>
                <a:sym typeface="Roboto"/>
              </a:rPr>
              <a:t>Hebbal Industrial Area,</a:t>
            </a:r>
            <a:r>
              <a:rPr b="0" i="0" lang="en" sz="1800" u="none" cap="none" strike="noStrike">
                <a:solidFill>
                  <a:srgbClr val="EEEEEE"/>
                </a:solidFill>
                <a:latin typeface="Roboto"/>
                <a:ea typeface="Roboto"/>
                <a:cs typeface="Roboto"/>
                <a:sym typeface="Roboto"/>
              </a:rPr>
              <a:t> </a:t>
            </a:r>
            <a:br>
              <a:rPr b="0" i="0" lang="en" sz="1800" u="none" cap="none" strike="noStrike">
                <a:solidFill>
                  <a:srgbClr val="EEEEEE"/>
                </a:solidFill>
                <a:latin typeface="Roboto"/>
                <a:ea typeface="Roboto"/>
                <a:cs typeface="Roboto"/>
                <a:sym typeface="Roboto"/>
              </a:rPr>
            </a:br>
            <a:r>
              <a:rPr lang="en" sz="1800">
                <a:solidFill>
                  <a:srgbClr val="EEEEEE"/>
                </a:solidFill>
                <a:latin typeface="Roboto"/>
                <a:ea typeface="Roboto"/>
                <a:cs typeface="Roboto"/>
                <a:sym typeface="Roboto"/>
              </a:rPr>
              <a:t>Mysore - 570016</a:t>
            </a:r>
          </a:p>
          <a:p>
            <a:pPr indent="0" lvl="0" marL="0" marR="0" rtl="0" algn="ctr">
              <a:lnSpc>
                <a:spcPct val="115000"/>
              </a:lnSpc>
              <a:spcBef>
                <a:spcPts val="1600"/>
              </a:spcBef>
              <a:spcAft>
                <a:spcPts val="0"/>
              </a:spcAft>
              <a:buClr>
                <a:srgbClr val="FFFFFF"/>
              </a:buClr>
              <a:buSzPct val="25000"/>
              <a:buFont typeface="Roboto"/>
              <a:buNone/>
            </a:pPr>
            <a:r>
              <a:rPr b="1" i="0" lang="en" sz="1800" u="sng" cap="none" strike="noStrike">
                <a:solidFill>
                  <a:schemeClr val="hlink"/>
                </a:solidFill>
                <a:latin typeface="Roboto"/>
                <a:ea typeface="Roboto"/>
                <a:cs typeface="Roboto"/>
                <a:sym typeface="Roboto"/>
                <a:hlinkClick r:id="rId5"/>
              </a:rPr>
              <a:t>www.qwinix.io</a:t>
            </a:r>
            <a:r>
              <a:rPr b="1" i="0" lang="en" sz="1800" u="none" cap="none" strike="noStrike">
                <a:solidFill>
                  <a:srgbClr val="EEEEEE"/>
                </a:solidFill>
                <a:latin typeface="Roboto"/>
                <a:ea typeface="Roboto"/>
                <a:cs typeface="Roboto"/>
                <a:sym typeface="Roboto"/>
              </a:rPr>
              <a:t> | </a:t>
            </a:r>
            <a:r>
              <a:rPr b="1" lang="en" sz="1800">
                <a:solidFill>
                  <a:srgbClr val="EEEEEE"/>
                </a:solidFill>
                <a:latin typeface="Roboto"/>
                <a:ea typeface="Roboto"/>
                <a:cs typeface="Roboto"/>
                <a:sym typeface="Roboto"/>
              </a:rPr>
              <a:t>+91 821 2413535</a:t>
            </a:r>
          </a:p>
          <a:p>
            <a:pPr indent="0" lvl="0" marL="0" marR="0" rtl="0" algn="ctr">
              <a:lnSpc>
                <a:spcPct val="115000"/>
              </a:lnSpc>
              <a:spcBef>
                <a:spcPts val="1600"/>
              </a:spcBef>
              <a:spcAft>
                <a:spcPts val="0"/>
              </a:spcAft>
              <a:buClr>
                <a:srgbClr val="FF5000"/>
              </a:buClr>
              <a:buSzPct val="25000"/>
              <a:buFont typeface="Roboto"/>
              <a:buNone/>
            </a:pPr>
            <a:r>
              <a:rPr b="0" i="0" lang="en" sz="1800" u="none" cap="none" strike="noStrike">
                <a:solidFill>
                  <a:srgbClr val="FF5000"/>
                </a:solidFill>
                <a:latin typeface="Roboto"/>
                <a:ea typeface="Roboto"/>
                <a:cs typeface="Roboto"/>
                <a:sym typeface="Roboto"/>
              </a:rPr>
              <a:t>facebook.com/qwinix		@Qwinix		Qwinix Technologies</a:t>
            </a:r>
          </a:p>
        </p:txBody>
      </p:sp>
      <p:pic>
        <p:nvPicPr>
          <p:cNvPr descr="QWN-PPT-Master-08.png" id="143" name="Shape 143"/>
          <p:cNvPicPr preferRelativeResize="0"/>
          <p:nvPr/>
        </p:nvPicPr>
        <p:blipFill rotWithShape="1">
          <a:blip r:embed="rId6">
            <a:alphaModFix/>
          </a:blip>
          <a:srcRect b="0" l="0" r="0" t="0"/>
          <a:stretch/>
        </p:blipFill>
        <p:spPr>
          <a:xfrm>
            <a:off x="1211366" y="4523021"/>
            <a:ext cx="277443" cy="277443"/>
          </a:xfrm>
          <a:prstGeom prst="rect">
            <a:avLst/>
          </a:prstGeom>
          <a:noFill/>
          <a:ln>
            <a:noFill/>
          </a:ln>
        </p:spPr>
      </p:pic>
      <p:pic>
        <p:nvPicPr>
          <p:cNvPr descr="QWN-PPT-Master-09.png" id="144" name="Shape 144"/>
          <p:cNvPicPr preferRelativeResize="0"/>
          <p:nvPr/>
        </p:nvPicPr>
        <p:blipFill rotWithShape="1">
          <a:blip r:embed="rId7">
            <a:alphaModFix/>
          </a:blip>
          <a:srcRect b="0" l="0" r="0" t="0"/>
          <a:stretch/>
        </p:blipFill>
        <p:spPr>
          <a:xfrm>
            <a:off x="3912596" y="4551846"/>
            <a:ext cx="277443" cy="277443"/>
          </a:xfrm>
          <a:prstGeom prst="rect">
            <a:avLst/>
          </a:prstGeom>
          <a:noFill/>
          <a:ln>
            <a:noFill/>
          </a:ln>
        </p:spPr>
      </p:pic>
      <p:pic>
        <p:nvPicPr>
          <p:cNvPr descr="QWN-PPT-Master-10.png" id="145" name="Shape 145"/>
          <p:cNvPicPr preferRelativeResize="0"/>
          <p:nvPr/>
        </p:nvPicPr>
        <p:blipFill rotWithShape="1">
          <a:blip r:embed="rId8">
            <a:alphaModFix/>
          </a:blip>
          <a:srcRect b="0" l="0" r="0" t="0"/>
          <a:stretch/>
        </p:blipFill>
        <p:spPr>
          <a:xfrm>
            <a:off x="5287844" y="4523028"/>
            <a:ext cx="277443" cy="2774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61" name="Shape 61"/>
        <p:cNvGrpSpPr/>
        <p:nvPr/>
      </p:nvGrpSpPr>
      <p:grpSpPr>
        <a:xfrm>
          <a:off x="0" y="0"/>
          <a:ext cx="0" cy="0"/>
          <a:chOff x="0" y="0"/>
          <a:chExt cx="0" cy="0"/>
        </a:xfrm>
      </p:grpSpPr>
      <p:sp>
        <p:nvSpPr>
          <p:cNvPr id="62" name="Shape 62"/>
          <p:cNvSpPr txBox="1"/>
          <p:nvPr>
            <p:ph type="title"/>
          </p:nvPr>
        </p:nvSpPr>
        <p:spPr>
          <a:xfrm>
            <a:off x="311700" y="494472"/>
            <a:ext cx="8520599" cy="6362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Agenda</a:t>
            </a:r>
          </a:p>
        </p:txBody>
      </p:sp>
      <p:sp>
        <p:nvSpPr>
          <p:cNvPr id="63" name="Shape 63"/>
          <p:cNvSpPr txBox="1"/>
          <p:nvPr>
            <p:ph idx="1" type="body"/>
          </p:nvPr>
        </p:nvSpPr>
        <p:spPr>
          <a:xfrm>
            <a:off x="311700" y="1280526"/>
            <a:ext cx="8520599" cy="3795900"/>
          </a:xfrm>
          <a:prstGeom prst="rect">
            <a:avLst/>
          </a:prstGeom>
          <a:noFill/>
          <a:ln>
            <a:noFill/>
          </a:ln>
        </p:spPr>
        <p:txBody>
          <a:bodyPr anchorCtr="0" anchor="t" bIns="91425" lIns="91425" rIns="91425" tIns="91425">
            <a:noAutofit/>
          </a:bodyPr>
          <a:lstStyle/>
          <a:p>
            <a:pPr indent="-342900" lvl="0" marL="457200" marR="0" rtl="0" algn="l">
              <a:lnSpc>
                <a:spcPct val="115000"/>
              </a:lnSpc>
              <a:spcBef>
                <a:spcPts val="0"/>
              </a:spcBef>
              <a:spcAft>
                <a:spcPts val="0"/>
              </a:spcAft>
              <a:buClr>
                <a:srgbClr val="000000"/>
              </a:buClr>
              <a:buSzPct val="100000"/>
              <a:buFont typeface="Proxima Nova"/>
              <a:buAutoNum type="arabicParenR"/>
            </a:pPr>
            <a:r>
              <a:rPr lang="en"/>
              <a:t>What is Object Oriented Programming?</a:t>
            </a:r>
          </a:p>
          <a:p>
            <a:pPr lvl="0" marR="0" rtl="0" algn="l">
              <a:lnSpc>
                <a:spcPct val="115000"/>
              </a:lnSpc>
              <a:spcBef>
                <a:spcPts val="0"/>
              </a:spcBef>
              <a:spcAft>
                <a:spcPts val="0"/>
              </a:spcAft>
              <a:buNone/>
            </a:pPr>
            <a:r>
              <a:rPr lang="en"/>
              <a:t> 2)    Ruby an Object Oriented Programming?</a:t>
            </a:r>
          </a:p>
          <a:p>
            <a:pPr lvl="0" marR="0" rtl="0" algn="l">
              <a:lnSpc>
                <a:spcPct val="115000"/>
              </a:lnSpc>
              <a:spcBef>
                <a:spcPts val="0"/>
              </a:spcBef>
              <a:spcAft>
                <a:spcPts val="0"/>
              </a:spcAft>
              <a:buNone/>
            </a:pPr>
            <a:r>
              <a:rPr lang="en"/>
              <a:t> 3)    Encapsulation</a:t>
            </a:r>
          </a:p>
          <a:p>
            <a:pPr lvl="0" marR="0" rtl="0" algn="l">
              <a:lnSpc>
                <a:spcPct val="115000"/>
              </a:lnSpc>
              <a:spcBef>
                <a:spcPts val="0"/>
              </a:spcBef>
              <a:spcAft>
                <a:spcPts val="0"/>
              </a:spcAft>
              <a:buNone/>
            </a:pPr>
            <a:r>
              <a:rPr lang="en"/>
              <a:t> 4)    Polymorphism</a:t>
            </a:r>
          </a:p>
          <a:p>
            <a:pPr lvl="0" marR="0" rtl="0" algn="l">
              <a:lnSpc>
                <a:spcPct val="115000"/>
              </a:lnSpc>
              <a:spcBef>
                <a:spcPts val="0"/>
              </a:spcBef>
              <a:spcAft>
                <a:spcPts val="0"/>
              </a:spcAft>
              <a:buNone/>
            </a:pPr>
            <a:r>
              <a:rPr lang="en"/>
              <a:t> 5)    Inheritance</a:t>
            </a:r>
          </a:p>
          <a:p>
            <a:pPr lvl="0" marR="0" rtl="0" algn="l">
              <a:lnSpc>
                <a:spcPct val="115000"/>
              </a:lnSpc>
              <a:spcBef>
                <a:spcPts val="0"/>
              </a:spcBef>
              <a:spcAft>
                <a:spcPts val="0"/>
              </a:spcAft>
              <a:buNone/>
            </a:pPr>
            <a:r>
              <a:rPr lang="en"/>
              <a:t> 6)    SuperClass/Subclasses</a:t>
            </a:r>
          </a:p>
          <a:p>
            <a:pPr lvl="0" marR="0" rtl="0" algn="l">
              <a:lnSpc>
                <a:spcPct val="115000"/>
              </a:lnSpc>
              <a:spcBef>
                <a:spcPts val="0"/>
              </a:spcBef>
              <a:spcAft>
                <a:spcPts val="0"/>
              </a:spcAft>
              <a:buNone/>
            </a:pPr>
            <a:r>
              <a:rPr lang="en"/>
              <a:t> 7)    Classes</a:t>
            </a:r>
          </a:p>
          <a:p>
            <a:pPr lvl="0" marR="0" rtl="0" algn="l">
              <a:lnSpc>
                <a:spcPct val="115000"/>
              </a:lnSpc>
              <a:spcBef>
                <a:spcPts val="0"/>
              </a:spcBef>
              <a:spcAft>
                <a:spcPts val="0"/>
              </a:spcAft>
              <a:buNone/>
            </a:pPr>
            <a:r>
              <a:rPr lang="en"/>
              <a:t> 8)    Objects</a:t>
            </a:r>
          </a:p>
          <a:p>
            <a:pPr lvl="0" marR="0" rtl="0" algn="l">
              <a:lnSpc>
                <a:spcPct val="115000"/>
              </a:lnSpc>
              <a:spcBef>
                <a:spcPts val="0"/>
              </a:spcBef>
              <a:spcAft>
                <a:spcPts val="0"/>
              </a:spcAft>
              <a:buNone/>
            </a:pPr>
            <a:r>
              <a:rPr lang="en"/>
              <a:t> 9)    Modules</a:t>
            </a:r>
          </a:p>
          <a:p>
            <a:pPr lvl="0" marR="0" rtl="0" algn="l">
              <a:lnSpc>
                <a:spcPct val="115000"/>
              </a:lnSpc>
              <a:spcBef>
                <a:spcPts val="0"/>
              </a:spcBef>
              <a:spcAft>
                <a:spcPts val="0"/>
              </a:spcAft>
              <a:buNone/>
            </a:pPr>
            <a:r>
              <a:rPr lang="en"/>
              <a:t>10)    Methods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67" name="Shape 67"/>
        <p:cNvGrpSpPr/>
        <p:nvPr/>
      </p:nvGrpSpPr>
      <p:grpSpPr>
        <a:xfrm>
          <a:off x="0" y="0"/>
          <a:ext cx="0" cy="0"/>
          <a:chOff x="0" y="0"/>
          <a:chExt cx="0" cy="0"/>
        </a:xfrm>
      </p:grpSpPr>
      <p:sp>
        <p:nvSpPr>
          <p:cNvPr id="68" name="Shape 68"/>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b="1" i="0" lang="en" sz="2800" u="none" cap="none" strike="noStrike">
                <a:solidFill>
                  <a:srgbClr val="FF5000"/>
                </a:solidFill>
                <a:latin typeface="Proxima Nova"/>
                <a:ea typeface="Proxima Nova"/>
                <a:cs typeface="Proxima Nova"/>
                <a:sym typeface="Proxima Nova"/>
              </a:rPr>
              <a:t>What is Object Oriented Programming?</a:t>
            </a:r>
          </a:p>
        </p:txBody>
      </p:sp>
      <p:sp>
        <p:nvSpPr>
          <p:cNvPr id="69" name="Shape 69"/>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b="1" lang="en" sz="2400">
                <a:highlight>
                  <a:srgbClr val="F7F7F7"/>
                </a:highlight>
                <a:latin typeface="Times New Roman"/>
                <a:ea typeface="Times New Roman"/>
                <a:cs typeface="Times New Roman"/>
                <a:sym typeface="Times New Roman"/>
              </a:rPr>
              <a:t>Object Oriented Programming</a:t>
            </a:r>
            <a:r>
              <a:rPr lang="en" sz="2400">
                <a:highlight>
                  <a:srgbClr val="F7F7F7"/>
                </a:highlight>
                <a:latin typeface="Times New Roman"/>
                <a:ea typeface="Times New Roman"/>
                <a:cs typeface="Times New Roman"/>
                <a:sym typeface="Times New Roman"/>
              </a:rPr>
              <a:t>, often referred to as </a:t>
            </a:r>
            <a:r>
              <a:rPr b="1" lang="en" sz="2400">
                <a:highlight>
                  <a:srgbClr val="F7F7F7"/>
                </a:highlight>
                <a:latin typeface="Times New Roman"/>
                <a:ea typeface="Times New Roman"/>
                <a:cs typeface="Times New Roman"/>
                <a:sym typeface="Times New Roman"/>
              </a:rPr>
              <a:t>OOP</a:t>
            </a:r>
            <a:r>
              <a:rPr lang="en" sz="2400">
                <a:highlight>
                  <a:srgbClr val="F7F7F7"/>
                </a:highlight>
                <a:latin typeface="Times New Roman"/>
                <a:ea typeface="Times New Roman"/>
                <a:cs typeface="Times New Roman"/>
                <a:sym typeface="Times New Roman"/>
              </a:rPr>
              <a:t>, is a programming paradigm that was created to deal with the growing complexity of large software systems. Programmers found out very early on that as applications grew in complexity and size, they became very difficult to maintain. One small change at any point in the program would trigger a ripple effect of errors due to dependencies throughout the entire program.</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73" name="Shape 73"/>
        <p:cNvGrpSpPr/>
        <p:nvPr/>
      </p:nvGrpSpPr>
      <p:grpSpPr>
        <a:xfrm>
          <a:off x="0" y="0"/>
          <a:ext cx="0" cy="0"/>
          <a:chOff x="0" y="0"/>
          <a:chExt cx="0" cy="0"/>
        </a:xfrm>
      </p:grpSpPr>
      <p:sp>
        <p:nvSpPr>
          <p:cNvPr id="74" name="Shape 74"/>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Ruby an Object Oriented Programming?</a:t>
            </a:r>
          </a:p>
        </p:txBody>
      </p:sp>
      <p:sp>
        <p:nvSpPr>
          <p:cNvPr id="75" name="Shape 75"/>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rgbClr val="000000"/>
              </a:buClr>
              <a:buSzPct val="25000"/>
              <a:buFont typeface="Proxima Nova"/>
              <a:buNone/>
            </a:pPr>
            <a:r>
              <a:rPr lang="en" sz="2400"/>
              <a:t>How can we prove this?</a:t>
            </a:r>
          </a:p>
          <a:p>
            <a:pPr indent="0" lvl="0" marL="0" marR="0" rtl="0" algn="ctr">
              <a:lnSpc>
                <a:spcPct val="115000"/>
              </a:lnSpc>
              <a:spcBef>
                <a:spcPts val="0"/>
              </a:spcBef>
              <a:spcAft>
                <a:spcPts val="0"/>
              </a:spcAft>
              <a:buClr>
                <a:srgbClr val="000000"/>
              </a:buClr>
              <a:buSzPct val="25000"/>
              <a:buFont typeface="Proxima Nova"/>
              <a:buNone/>
            </a:pPr>
            <a:r>
              <a:t/>
            </a:r>
            <a:endParaRPr sz="2400"/>
          </a:p>
          <a:p>
            <a:pPr indent="0" lvl="0" marL="0" marR="0" rtl="0" algn="ctr">
              <a:lnSpc>
                <a:spcPct val="115000"/>
              </a:lnSpc>
              <a:spcBef>
                <a:spcPts val="0"/>
              </a:spcBef>
              <a:spcAft>
                <a:spcPts val="0"/>
              </a:spcAft>
              <a:buClr>
                <a:srgbClr val="000000"/>
              </a:buClr>
              <a:buSzPct val="25000"/>
              <a:buFont typeface="Proxima Nova"/>
              <a:buNone/>
            </a:pPr>
            <a:r>
              <a:t/>
            </a:r>
            <a:endParaRPr sz="2400"/>
          </a:p>
          <a:p>
            <a:pPr indent="0" lvl="0" marL="0" marR="0" rtl="0" algn="ctr">
              <a:lnSpc>
                <a:spcPct val="115000"/>
              </a:lnSpc>
              <a:spcBef>
                <a:spcPts val="0"/>
              </a:spcBef>
              <a:spcAft>
                <a:spcPts val="0"/>
              </a:spcAft>
              <a:buClr>
                <a:srgbClr val="000000"/>
              </a:buClr>
              <a:buSzPct val="25000"/>
              <a:buFont typeface="Proxima Nova"/>
              <a:buNone/>
            </a:pPr>
            <a:r>
              <a:rPr lang="en" sz="2400"/>
              <a:t>Lets try an example to see this!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79" name="Shape 79"/>
        <p:cNvGrpSpPr/>
        <p:nvPr/>
      </p:nvGrpSpPr>
      <p:grpSpPr>
        <a:xfrm>
          <a:off x="0" y="0"/>
          <a:ext cx="0" cy="0"/>
          <a:chOff x="0" y="0"/>
          <a:chExt cx="0" cy="0"/>
        </a:xfrm>
      </p:grpSpPr>
      <p:sp>
        <p:nvSpPr>
          <p:cNvPr id="80" name="Shape 80"/>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Encapsulation</a:t>
            </a:r>
          </a:p>
        </p:txBody>
      </p:sp>
      <p:sp>
        <p:nvSpPr>
          <p:cNvPr id="81" name="Shape 81"/>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b="1" lang="en" sz="2400">
                <a:solidFill>
                  <a:srgbClr val="333333"/>
                </a:solidFill>
                <a:highlight>
                  <a:srgbClr val="F7F7F7"/>
                </a:highlight>
                <a:latin typeface="Times New Roman"/>
                <a:ea typeface="Times New Roman"/>
                <a:cs typeface="Times New Roman"/>
                <a:sym typeface="Times New Roman"/>
              </a:rPr>
              <a:t>Encapsulation</a:t>
            </a:r>
            <a:r>
              <a:rPr lang="en" sz="2400">
                <a:solidFill>
                  <a:srgbClr val="333333"/>
                </a:solidFill>
                <a:highlight>
                  <a:srgbClr val="F7F7F7"/>
                </a:highlight>
                <a:latin typeface="Times New Roman"/>
                <a:ea typeface="Times New Roman"/>
                <a:cs typeface="Times New Roman"/>
                <a:sym typeface="Times New Roman"/>
              </a:rPr>
              <a:t> is hiding pieces of functionality and making it unavailable to the rest of the code base. It is a form of data protection, so that data cannot be manipulated or changed without obvious intention. It is what defines the boundaries in your application and allows your code to achieve new levels of complexity. Ruby, like many other OO languages, accomplishes this task by creating objects, and exposing interfaces (i.e., methods) to interact with those objects.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85" name="Shape 85"/>
        <p:cNvGrpSpPr/>
        <p:nvPr/>
      </p:nvGrpSpPr>
      <p:grpSpPr>
        <a:xfrm>
          <a:off x="0" y="0"/>
          <a:ext cx="0" cy="0"/>
          <a:chOff x="0" y="0"/>
          <a:chExt cx="0" cy="0"/>
        </a:xfrm>
      </p:grpSpPr>
      <p:sp>
        <p:nvSpPr>
          <p:cNvPr id="86" name="Shape 86"/>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Polymorphism</a:t>
            </a:r>
          </a:p>
        </p:txBody>
      </p:sp>
      <p:sp>
        <p:nvSpPr>
          <p:cNvPr id="87" name="Shape 87"/>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b="1" lang="en" sz="2400">
                <a:solidFill>
                  <a:srgbClr val="333333"/>
                </a:solidFill>
                <a:highlight>
                  <a:srgbClr val="F7F7F7"/>
                </a:highlight>
                <a:latin typeface="Times New Roman"/>
                <a:ea typeface="Times New Roman"/>
                <a:cs typeface="Times New Roman"/>
                <a:sym typeface="Times New Roman"/>
              </a:rPr>
              <a:t>Polymorphism</a:t>
            </a:r>
            <a:r>
              <a:rPr lang="en" sz="2400">
                <a:solidFill>
                  <a:srgbClr val="333333"/>
                </a:solidFill>
                <a:highlight>
                  <a:srgbClr val="F7F7F7"/>
                </a:highlight>
                <a:latin typeface="Times New Roman"/>
                <a:ea typeface="Times New Roman"/>
                <a:cs typeface="Times New Roman"/>
                <a:sym typeface="Times New Roman"/>
              </a:rPr>
              <a:t> is the ability for data to be represented as many different types. "Poly" stands for "many" and "morph" stands for "forms". OOP gives us flexibility in using pre-written code for new purposes.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91" name="Shape 91"/>
        <p:cNvGrpSpPr/>
        <p:nvPr/>
      </p:nvGrpSpPr>
      <p:grpSpPr>
        <a:xfrm>
          <a:off x="0" y="0"/>
          <a:ext cx="0" cy="0"/>
          <a:chOff x="0" y="0"/>
          <a:chExt cx="0" cy="0"/>
        </a:xfrm>
      </p:grpSpPr>
      <p:sp>
        <p:nvSpPr>
          <p:cNvPr id="92" name="Shape 92"/>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Inheritance</a:t>
            </a:r>
          </a:p>
        </p:txBody>
      </p:sp>
      <p:sp>
        <p:nvSpPr>
          <p:cNvPr id="93" name="Shape 93"/>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lang="en" sz="2400">
                <a:solidFill>
                  <a:srgbClr val="333333"/>
                </a:solidFill>
                <a:highlight>
                  <a:srgbClr val="F7F7F7"/>
                </a:highlight>
                <a:latin typeface="Times New Roman"/>
                <a:ea typeface="Times New Roman"/>
                <a:cs typeface="Times New Roman"/>
                <a:sym typeface="Times New Roman"/>
              </a:rPr>
              <a:t>The concept of </a:t>
            </a:r>
            <a:r>
              <a:rPr b="1" lang="en" sz="2400">
                <a:solidFill>
                  <a:srgbClr val="333333"/>
                </a:solidFill>
                <a:highlight>
                  <a:srgbClr val="F7F7F7"/>
                </a:highlight>
                <a:latin typeface="Times New Roman"/>
                <a:ea typeface="Times New Roman"/>
                <a:cs typeface="Times New Roman"/>
                <a:sym typeface="Times New Roman"/>
              </a:rPr>
              <a:t>inheritance</a:t>
            </a:r>
            <a:r>
              <a:rPr lang="en" sz="2400">
                <a:solidFill>
                  <a:srgbClr val="333333"/>
                </a:solidFill>
                <a:highlight>
                  <a:srgbClr val="F7F7F7"/>
                </a:highlight>
                <a:latin typeface="Times New Roman"/>
                <a:ea typeface="Times New Roman"/>
                <a:cs typeface="Times New Roman"/>
                <a:sym typeface="Times New Roman"/>
              </a:rPr>
              <a:t> is used in Ruby where a class inherits the behaviors of another class, referred to as the </a:t>
            </a:r>
            <a:r>
              <a:rPr b="1" lang="en" sz="2400">
                <a:solidFill>
                  <a:srgbClr val="333333"/>
                </a:solidFill>
                <a:highlight>
                  <a:srgbClr val="F7F7F7"/>
                </a:highlight>
                <a:latin typeface="Times New Roman"/>
                <a:ea typeface="Times New Roman"/>
                <a:cs typeface="Times New Roman"/>
                <a:sym typeface="Times New Roman"/>
              </a:rPr>
              <a:t>superclass</a:t>
            </a:r>
            <a:r>
              <a:rPr lang="en" sz="2400">
                <a:solidFill>
                  <a:srgbClr val="333333"/>
                </a:solidFill>
                <a:highlight>
                  <a:srgbClr val="F7F7F7"/>
                </a:highlight>
                <a:latin typeface="Times New Roman"/>
                <a:ea typeface="Times New Roman"/>
                <a:cs typeface="Times New Roman"/>
                <a:sym typeface="Times New Roman"/>
              </a:rPr>
              <a:t>. This gives Ruby programmers the power to define basic classes with large reusability and smaller </a:t>
            </a:r>
            <a:r>
              <a:rPr b="1" lang="en" sz="2400">
                <a:solidFill>
                  <a:srgbClr val="333333"/>
                </a:solidFill>
                <a:highlight>
                  <a:srgbClr val="F7F7F7"/>
                </a:highlight>
                <a:latin typeface="Times New Roman"/>
                <a:ea typeface="Times New Roman"/>
                <a:cs typeface="Times New Roman"/>
                <a:sym typeface="Times New Roman"/>
              </a:rPr>
              <a:t>subclasses</a:t>
            </a:r>
            <a:r>
              <a:rPr lang="en" sz="2400">
                <a:solidFill>
                  <a:srgbClr val="333333"/>
                </a:solidFill>
                <a:highlight>
                  <a:srgbClr val="F7F7F7"/>
                </a:highlight>
                <a:latin typeface="Times New Roman"/>
                <a:ea typeface="Times New Roman"/>
                <a:cs typeface="Times New Roman"/>
                <a:sym typeface="Times New Roman"/>
              </a:rPr>
              <a:t> for more fine-grained, detailed behaviors.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97" name="Shape 97"/>
        <p:cNvGrpSpPr/>
        <p:nvPr/>
      </p:nvGrpSpPr>
      <p:grpSpPr>
        <a:xfrm>
          <a:off x="0" y="0"/>
          <a:ext cx="0" cy="0"/>
          <a:chOff x="0" y="0"/>
          <a:chExt cx="0" cy="0"/>
        </a:xfrm>
      </p:grpSpPr>
      <p:sp>
        <p:nvSpPr>
          <p:cNvPr id="98" name="Shape 98"/>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SubClass /SuperClasses</a:t>
            </a:r>
          </a:p>
        </p:txBody>
      </p:sp>
      <p:sp>
        <p:nvSpPr>
          <p:cNvPr id="99" name="Shape 99"/>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rgbClr val="000000"/>
              </a:buClr>
              <a:buSzPct val="25000"/>
              <a:buFont typeface="Proxima Nova"/>
              <a:buNone/>
            </a:pPr>
            <a:r>
              <a:rPr lang="en" sz="2400">
                <a:latin typeface="Times New Roman"/>
                <a:ea typeface="Times New Roman"/>
                <a:cs typeface="Times New Roman"/>
                <a:sym typeface="Times New Roman"/>
              </a:rPr>
              <a:t>Let do an example to understand this concept!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03" name="Shape 103"/>
        <p:cNvGrpSpPr/>
        <p:nvPr/>
      </p:nvGrpSpPr>
      <p:grpSpPr>
        <a:xfrm>
          <a:off x="0" y="0"/>
          <a:ext cx="0" cy="0"/>
          <a:chOff x="0" y="0"/>
          <a:chExt cx="0" cy="0"/>
        </a:xfrm>
      </p:grpSpPr>
      <p:sp>
        <p:nvSpPr>
          <p:cNvPr id="104" name="Shape 104"/>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Classes</a:t>
            </a:r>
          </a:p>
        </p:txBody>
      </p:sp>
      <p:sp>
        <p:nvSpPr>
          <p:cNvPr id="105" name="Shape 105"/>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lang="en" sz="2400">
                <a:solidFill>
                  <a:srgbClr val="333333"/>
                </a:solidFill>
                <a:highlight>
                  <a:srgbClr val="F7F7F7"/>
                </a:highlight>
                <a:latin typeface="Times New Roman"/>
                <a:ea typeface="Times New Roman"/>
                <a:cs typeface="Times New Roman"/>
                <a:sym typeface="Times New Roman"/>
              </a:rPr>
              <a:t>Ruby defines the attributes and behaviors of its objects in </a:t>
            </a:r>
            <a:r>
              <a:rPr b="1" lang="en" sz="2400">
                <a:solidFill>
                  <a:srgbClr val="333333"/>
                </a:solidFill>
                <a:highlight>
                  <a:srgbClr val="F7F7F7"/>
                </a:highlight>
                <a:latin typeface="Times New Roman"/>
                <a:ea typeface="Times New Roman"/>
                <a:cs typeface="Times New Roman"/>
                <a:sym typeface="Times New Roman"/>
              </a:rPr>
              <a:t>classes</a:t>
            </a:r>
            <a:r>
              <a:rPr lang="en" sz="2400">
                <a:solidFill>
                  <a:srgbClr val="333333"/>
                </a:solidFill>
                <a:highlight>
                  <a:srgbClr val="F7F7F7"/>
                </a:highlight>
                <a:latin typeface="Times New Roman"/>
                <a:ea typeface="Times New Roman"/>
                <a:cs typeface="Times New Roman"/>
                <a:sym typeface="Times New Roman"/>
              </a:rPr>
              <a:t>. You can think of classes as basic outlines of what an object should be made of and what it should be able to do. To define a class, we use syntax similar to defining a method. We replace the </a:t>
            </a:r>
            <a:r>
              <a:rPr lang="en" sz="2400">
                <a:solidFill>
                  <a:srgbClr val="333333"/>
                </a:solidFill>
                <a:latin typeface="Times New Roman"/>
                <a:ea typeface="Times New Roman"/>
                <a:cs typeface="Times New Roman"/>
                <a:sym typeface="Times New Roman"/>
              </a:rPr>
              <a:t>def</a:t>
            </a:r>
            <a:r>
              <a:rPr lang="en" sz="2400">
                <a:solidFill>
                  <a:srgbClr val="333333"/>
                </a:solidFill>
                <a:highlight>
                  <a:srgbClr val="F7F7F7"/>
                </a:highlight>
                <a:latin typeface="Times New Roman"/>
                <a:ea typeface="Times New Roman"/>
                <a:cs typeface="Times New Roman"/>
                <a:sym typeface="Times New Roman"/>
              </a:rPr>
              <a:t> with </a:t>
            </a:r>
            <a:r>
              <a:rPr lang="en" sz="2400">
                <a:solidFill>
                  <a:srgbClr val="333333"/>
                </a:solidFill>
                <a:latin typeface="Times New Roman"/>
                <a:ea typeface="Times New Roman"/>
                <a:cs typeface="Times New Roman"/>
                <a:sym typeface="Times New Roman"/>
              </a:rPr>
              <a:t>class</a:t>
            </a:r>
            <a:r>
              <a:rPr lang="en" sz="2400">
                <a:solidFill>
                  <a:srgbClr val="333333"/>
                </a:solidFill>
                <a:highlight>
                  <a:srgbClr val="F7F7F7"/>
                </a:highlight>
                <a:latin typeface="Times New Roman"/>
                <a:ea typeface="Times New Roman"/>
                <a:cs typeface="Times New Roman"/>
                <a:sym typeface="Times New Roman"/>
              </a:rPr>
              <a:t> and use the CamelCase naming convention to create the name. We then use the reserved word </a:t>
            </a:r>
            <a:r>
              <a:rPr lang="en" sz="2400">
                <a:solidFill>
                  <a:srgbClr val="333333"/>
                </a:solidFill>
                <a:latin typeface="Times New Roman"/>
                <a:ea typeface="Times New Roman"/>
                <a:cs typeface="Times New Roman"/>
                <a:sym typeface="Times New Roman"/>
              </a:rPr>
              <a:t>end</a:t>
            </a:r>
            <a:r>
              <a:rPr lang="en" sz="2400">
                <a:solidFill>
                  <a:srgbClr val="333333"/>
                </a:solidFill>
                <a:highlight>
                  <a:srgbClr val="F7F7F7"/>
                </a:highlight>
                <a:latin typeface="Times New Roman"/>
                <a:ea typeface="Times New Roman"/>
                <a:cs typeface="Times New Roman"/>
                <a:sym typeface="Times New Roman"/>
              </a:rPr>
              <a:t> to finish the definition. Ruby file names should be in snake_case, and reflect the class name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